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3" d="100"/>
          <a:sy n="113" d="100"/>
        </p:scale>
        <p:origin x="50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ED743-23E2-D7C8-F206-D44820E78B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B34A2B-0FBF-7222-ED0E-8373C4CAF3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B8A70F-5C4F-7528-C8EC-803030D7BF69}"/>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5" name="Footer Placeholder 4">
            <a:extLst>
              <a:ext uri="{FF2B5EF4-FFF2-40B4-BE49-F238E27FC236}">
                <a16:creationId xmlns:a16="http://schemas.microsoft.com/office/drawing/2014/main" id="{26CD33D6-5894-DB3C-AB2C-04557ED0D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CB14D-37B4-480D-7873-A66DFE5EAD6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59090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A572-D233-0D75-A935-FFADB1BC6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00365F-13E9-F055-1E78-4AB467D68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5CB33B-B925-8D3D-8C5D-B0752E878335}"/>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5" name="Footer Placeholder 4">
            <a:extLst>
              <a:ext uri="{FF2B5EF4-FFF2-40B4-BE49-F238E27FC236}">
                <a16:creationId xmlns:a16="http://schemas.microsoft.com/office/drawing/2014/main" id="{D7331D3D-D124-01CE-9E75-6699E0162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B8C3A3-8B3B-E5E2-C8C0-18D3715A941F}"/>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43680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0340-9EAC-A31F-2D7D-533BFD36CF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79EF1B-0346-D281-1ACE-0D8A83D891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18EF70-9689-B361-4905-D5EC40A14329}"/>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5" name="Footer Placeholder 4">
            <a:extLst>
              <a:ext uri="{FF2B5EF4-FFF2-40B4-BE49-F238E27FC236}">
                <a16:creationId xmlns:a16="http://schemas.microsoft.com/office/drawing/2014/main" id="{B954C178-4088-FB1D-6147-F16755A93B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1B29E-04E4-CC62-DBC7-2C36F340E58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79700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2F04-CDEA-FBAA-50CB-7BDA0079B4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DBD900-13B9-65F3-B525-18BFF372CA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754B6B-5A81-B8E9-7000-6A4C478D62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93A4D7-21A7-075F-C2D8-5EF716F72C4B}"/>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6" name="Footer Placeholder 5">
            <a:extLst>
              <a:ext uri="{FF2B5EF4-FFF2-40B4-BE49-F238E27FC236}">
                <a16:creationId xmlns:a16="http://schemas.microsoft.com/office/drawing/2014/main" id="{CBE4809A-8E6F-0DA8-D5D6-575966CFBB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916EA8-5AEB-231A-0A87-7297C585DA4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65944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2A66-985E-FB87-8AC5-0587BA1206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DAF8C-EE1E-E0C7-A9B9-85335C0440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D8E726-0493-0BEA-9749-0A0901EB56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818A79-2ADB-8ACD-58EA-40C1B68223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00398A-1B46-8E04-1739-197A29A6BB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AA72C2-BB53-7F47-AFD1-AA776AF3757E}"/>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8" name="Footer Placeholder 7">
            <a:extLst>
              <a:ext uri="{FF2B5EF4-FFF2-40B4-BE49-F238E27FC236}">
                <a16:creationId xmlns:a16="http://schemas.microsoft.com/office/drawing/2014/main" id="{AEEBD66F-B7FC-FB0B-8D5B-878F3110AF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B3993-9B3F-3732-A4EB-27E392ECF7F9}"/>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680295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C4E3-7244-0A96-C40A-0D9CA94A4E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83299E-58F9-A9CE-C4F8-69425873EE45}"/>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4" name="Footer Placeholder 3">
            <a:extLst>
              <a:ext uri="{FF2B5EF4-FFF2-40B4-BE49-F238E27FC236}">
                <a16:creationId xmlns:a16="http://schemas.microsoft.com/office/drawing/2014/main" id="{545104C9-4FA1-382F-452E-F945206664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71A29-17B2-4054-C23F-F5C7DBD80B7C}"/>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33173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F548E6-6189-51C1-6081-47E18654DE65}"/>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3" name="Footer Placeholder 2">
            <a:extLst>
              <a:ext uri="{FF2B5EF4-FFF2-40B4-BE49-F238E27FC236}">
                <a16:creationId xmlns:a16="http://schemas.microsoft.com/office/drawing/2014/main" id="{ED610DDC-C1F0-348E-31B2-378023D7EC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01338F-0CD9-6EA8-1B56-2387541C983B}"/>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103274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A81A-4E8A-4DDA-ABE4-BB55CEFC4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32159D-30DD-036F-9FE1-FE2D121099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99107F-7B59-9FB6-0652-4A091DE48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C3C04D-E58A-000E-956C-E306D4CC7197}"/>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6" name="Footer Placeholder 5">
            <a:extLst>
              <a:ext uri="{FF2B5EF4-FFF2-40B4-BE49-F238E27FC236}">
                <a16:creationId xmlns:a16="http://schemas.microsoft.com/office/drawing/2014/main" id="{3BC0F666-B948-52B5-AEB4-FD5D997DBB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D4E35-2577-CD83-2076-EE15348D10AD}"/>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36200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DDBE6-77B8-006C-4B05-8DC5B7C731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7E0AA6-33E2-F98C-9C3F-D0809FDB59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2591C3-AB5A-9113-6950-25792C46D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4A8054-8AEF-7BAB-B701-8FB2B7F660FA}"/>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6" name="Footer Placeholder 5">
            <a:extLst>
              <a:ext uri="{FF2B5EF4-FFF2-40B4-BE49-F238E27FC236}">
                <a16:creationId xmlns:a16="http://schemas.microsoft.com/office/drawing/2014/main" id="{B9AA371A-9267-D86B-324F-5C3F9B7F39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16490-6AB2-70EE-F035-5ED4BD720CB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847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D16CD-3BA0-96B8-796E-2B46679EF3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04507B-5998-F123-9A60-6B218E942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F0CD6-29AF-E3B5-347B-983E3A5D4157}"/>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5" name="Footer Placeholder 4">
            <a:extLst>
              <a:ext uri="{FF2B5EF4-FFF2-40B4-BE49-F238E27FC236}">
                <a16:creationId xmlns:a16="http://schemas.microsoft.com/office/drawing/2014/main" id="{72554909-D9F8-7194-8F69-06ED62D08F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6A4DB-DE58-D100-82B6-A0E448AF1A6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15218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92A014-8FBD-9A4A-6DFF-FECA5EC197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478E5-369E-5994-5C98-3B862B6886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34A004-BCA6-B9D1-4C99-33DB1558293E}"/>
              </a:ext>
            </a:extLst>
          </p:cNvPr>
          <p:cNvSpPr>
            <a:spLocks noGrp="1"/>
          </p:cNvSpPr>
          <p:nvPr>
            <p:ph type="dt" sz="half" idx="10"/>
          </p:nvPr>
        </p:nvSpPr>
        <p:spPr/>
        <p:txBody>
          <a:bodyPr/>
          <a:lstStyle/>
          <a:p>
            <a:fld id="{CA5F245A-C413-4659-82E4-B1D18B52CD6F}" type="datetimeFigureOut">
              <a:rPr lang="en-GB" smtClean="0"/>
              <a:t>22/12/2022</a:t>
            </a:fld>
            <a:endParaRPr lang="en-GB"/>
          </a:p>
        </p:txBody>
      </p:sp>
      <p:sp>
        <p:nvSpPr>
          <p:cNvPr id="5" name="Footer Placeholder 4">
            <a:extLst>
              <a:ext uri="{FF2B5EF4-FFF2-40B4-BE49-F238E27FC236}">
                <a16:creationId xmlns:a16="http://schemas.microsoft.com/office/drawing/2014/main" id="{4D82472D-C21D-6E8C-52C0-7BC8163D1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69598-63FD-E53B-F968-5769E3FF61F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148272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08969-3453-B0D1-481E-4847606F2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1ECC1B-1250-27E2-D278-CCC9F47BF5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E1439D-3947-5258-6BEE-DC18D6640B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5F245A-C413-4659-82E4-B1D18B52CD6F}" type="datetimeFigureOut">
              <a:rPr lang="en-GB" smtClean="0"/>
              <a:t>22/12/2022</a:t>
            </a:fld>
            <a:endParaRPr lang="en-GB"/>
          </a:p>
        </p:txBody>
      </p:sp>
      <p:sp>
        <p:nvSpPr>
          <p:cNvPr id="5" name="Footer Placeholder 4">
            <a:extLst>
              <a:ext uri="{FF2B5EF4-FFF2-40B4-BE49-F238E27FC236}">
                <a16:creationId xmlns:a16="http://schemas.microsoft.com/office/drawing/2014/main" id="{30157547-73EC-7356-91F5-08E410F60B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A22B4D-EE4F-530A-1996-3D7D5BFD0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CBEB1-DA6B-45B9-80BE-4424ED70ABF7}" type="slidenum">
              <a:rPr lang="en-GB" smtClean="0"/>
              <a:t>‹#›</a:t>
            </a:fld>
            <a:endParaRPr lang="en-GB"/>
          </a:p>
        </p:txBody>
      </p:sp>
    </p:spTree>
    <p:extLst>
      <p:ext uri="{BB962C8B-B14F-4D97-AF65-F5344CB8AC3E}">
        <p14:creationId xmlns:p14="http://schemas.microsoft.com/office/powerpoint/2010/main" val="727114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41ADBB-4C8B-7DEB-30EB-2B85AED6AC1A}"/>
              </a:ext>
            </a:extLst>
          </p:cNvPr>
          <p:cNvSpPr/>
          <p:nvPr/>
        </p:nvSpPr>
        <p:spPr>
          <a:xfrm>
            <a:off x="26694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6E5EA9B-998A-A197-5516-6EB53C36C424}"/>
              </a:ext>
            </a:extLst>
          </p:cNvPr>
          <p:cNvSpPr/>
          <p:nvPr/>
        </p:nvSpPr>
        <p:spPr>
          <a:xfrm>
            <a:off x="275296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8F6D165-4573-FEF8-84E9-F8C19370BF24}"/>
              </a:ext>
            </a:extLst>
          </p:cNvPr>
          <p:cNvSpPr/>
          <p:nvPr/>
        </p:nvSpPr>
        <p:spPr>
          <a:xfrm>
            <a:off x="523899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746D5AE-23AA-356E-AC05-ECB31C42F6EA}"/>
              </a:ext>
            </a:extLst>
          </p:cNvPr>
          <p:cNvSpPr/>
          <p:nvPr/>
        </p:nvSpPr>
        <p:spPr>
          <a:xfrm>
            <a:off x="772501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06B6032-A812-45C0-DEDF-143591391254}"/>
              </a:ext>
            </a:extLst>
          </p:cNvPr>
          <p:cNvSpPr/>
          <p:nvPr/>
        </p:nvSpPr>
        <p:spPr>
          <a:xfrm>
            <a:off x="10211044" y="288138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0A8FB5A-CD57-723C-03BC-3E18DC3CDE13}"/>
              </a:ext>
            </a:extLst>
          </p:cNvPr>
          <p:cNvSpPr txBox="1"/>
          <p:nvPr/>
        </p:nvSpPr>
        <p:spPr>
          <a:xfrm>
            <a:off x="10299782" y="3954987"/>
            <a:ext cx="1495035" cy="369332"/>
          </a:xfrm>
          <a:prstGeom prst="rect">
            <a:avLst/>
          </a:prstGeom>
          <a:noFill/>
        </p:spPr>
        <p:txBody>
          <a:bodyPr wrap="square" rtlCol="0">
            <a:spAutoFit/>
          </a:bodyPr>
          <a:lstStyle/>
          <a:p>
            <a:pPr algn="ctr"/>
            <a:r>
              <a:rPr lang="en-GB" dirty="0">
                <a:latin typeface="Comic Sans MS" panose="030F0702030302020204" pitchFamily="66" charset="0"/>
              </a:rPr>
              <a:t>rolling</a:t>
            </a:r>
          </a:p>
        </p:txBody>
      </p:sp>
      <p:sp>
        <p:nvSpPr>
          <p:cNvPr id="11" name="TextBox 10">
            <a:extLst>
              <a:ext uri="{FF2B5EF4-FFF2-40B4-BE49-F238E27FC236}">
                <a16:creationId xmlns:a16="http://schemas.microsoft.com/office/drawing/2014/main" id="{D0147F97-A2C5-A78E-7809-1E1A79497894}"/>
              </a:ext>
            </a:extLst>
          </p:cNvPr>
          <p:cNvSpPr txBox="1"/>
          <p:nvPr/>
        </p:nvSpPr>
        <p:spPr>
          <a:xfrm>
            <a:off x="7836987" y="3954987"/>
            <a:ext cx="1560544" cy="369332"/>
          </a:xfrm>
          <a:prstGeom prst="rect">
            <a:avLst/>
          </a:prstGeom>
          <a:noFill/>
        </p:spPr>
        <p:txBody>
          <a:bodyPr wrap="square">
            <a:spAutoFit/>
          </a:bodyPr>
          <a:lstStyle/>
          <a:p>
            <a:pPr algn="ctr"/>
            <a:r>
              <a:rPr lang="en-GB" dirty="0">
                <a:latin typeface="Comic Sans MS" panose="030F0702030302020204" pitchFamily="66" charset="0"/>
              </a:rPr>
              <a:t>kite</a:t>
            </a:r>
          </a:p>
        </p:txBody>
      </p:sp>
      <p:sp>
        <p:nvSpPr>
          <p:cNvPr id="13" name="TextBox 12">
            <a:extLst>
              <a:ext uri="{FF2B5EF4-FFF2-40B4-BE49-F238E27FC236}">
                <a16:creationId xmlns:a16="http://schemas.microsoft.com/office/drawing/2014/main" id="{95E10BF9-8D62-67AD-1646-97F58AD8048B}"/>
              </a:ext>
            </a:extLst>
          </p:cNvPr>
          <p:cNvSpPr txBox="1"/>
          <p:nvPr/>
        </p:nvSpPr>
        <p:spPr>
          <a:xfrm>
            <a:off x="5137963" y="3954987"/>
            <a:ext cx="1874575" cy="369332"/>
          </a:xfrm>
          <a:prstGeom prst="rect">
            <a:avLst/>
          </a:prstGeom>
          <a:noFill/>
        </p:spPr>
        <p:txBody>
          <a:bodyPr wrap="square">
            <a:spAutoFit/>
          </a:bodyPr>
          <a:lstStyle/>
          <a:p>
            <a:pPr algn="ctr"/>
            <a:r>
              <a:rPr lang="en-GB" dirty="0">
                <a:latin typeface="Comic Sans MS" panose="030F0702030302020204" pitchFamily="66" charset="0"/>
              </a:rPr>
              <a:t>fox</a:t>
            </a:r>
          </a:p>
        </p:txBody>
      </p:sp>
      <p:sp>
        <p:nvSpPr>
          <p:cNvPr id="15" name="TextBox 14">
            <a:extLst>
              <a:ext uri="{FF2B5EF4-FFF2-40B4-BE49-F238E27FC236}">
                <a16:creationId xmlns:a16="http://schemas.microsoft.com/office/drawing/2014/main" id="{5EBCE4C9-DB0A-2FC1-32C4-FB6B4357BC43}"/>
              </a:ext>
            </a:extLst>
          </p:cNvPr>
          <p:cNvSpPr txBox="1"/>
          <p:nvPr/>
        </p:nvSpPr>
        <p:spPr>
          <a:xfrm>
            <a:off x="2380618" y="3954987"/>
            <a:ext cx="2451620" cy="369332"/>
          </a:xfrm>
          <a:prstGeom prst="rect">
            <a:avLst/>
          </a:prstGeom>
          <a:noFill/>
        </p:spPr>
        <p:txBody>
          <a:bodyPr wrap="square">
            <a:spAutoFit/>
          </a:bodyPr>
          <a:lstStyle/>
          <a:p>
            <a:pPr algn="ctr"/>
            <a:r>
              <a:rPr lang="en-GB" dirty="0">
                <a:latin typeface="Comic Sans MS" panose="030F0702030302020204" pitchFamily="66" charset="0"/>
              </a:rPr>
              <a:t>frying pan</a:t>
            </a:r>
          </a:p>
        </p:txBody>
      </p:sp>
      <p:sp>
        <p:nvSpPr>
          <p:cNvPr id="17" name="TextBox 16">
            <a:extLst>
              <a:ext uri="{FF2B5EF4-FFF2-40B4-BE49-F238E27FC236}">
                <a16:creationId xmlns:a16="http://schemas.microsoft.com/office/drawing/2014/main" id="{95F655AC-D285-CB06-1A50-7AA62A20A795}"/>
              </a:ext>
            </a:extLst>
          </p:cNvPr>
          <p:cNvSpPr txBox="1"/>
          <p:nvPr/>
        </p:nvSpPr>
        <p:spPr>
          <a:xfrm>
            <a:off x="296100" y="3996975"/>
            <a:ext cx="1576876" cy="369332"/>
          </a:xfrm>
          <a:prstGeom prst="rect">
            <a:avLst/>
          </a:prstGeom>
          <a:noFill/>
        </p:spPr>
        <p:txBody>
          <a:bodyPr wrap="square">
            <a:spAutoFit/>
          </a:bodyPr>
          <a:lstStyle/>
          <a:p>
            <a:pPr algn="ctr"/>
            <a:r>
              <a:rPr lang="en-GB" dirty="0">
                <a:latin typeface="Comic Sans MS" panose="030F0702030302020204" pitchFamily="66" charset="0"/>
              </a:rPr>
              <a:t>pancake</a:t>
            </a:r>
          </a:p>
        </p:txBody>
      </p:sp>
      <p:sp>
        <p:nvSpPr>
          <p:cNvPr id="18" name="TextBox 17">
            <a:extLst>
              <a:ext uri="{FF2B5EF4-FFF2-40B4-BE49-F238E27FC236}">
                <a16:creationId xmlns:a16="http://schemas.microsoft.com/office/drawing/2014/main" id="{C0B5A52C-5DEC-3AEC-8BEF-EDD144F59050}"/>
              </a:ext>
            </a:extLst>
          </p:cNvPr>
          <p:cNvSpPr txBox="1"/>
          <p:nvPr/>
        </p:nvSpPr>
        <p:spPr>
          <a:xfrm>
            <a:off x="2171409" y="194749"/>
            <a:ext cx="7879120" cy="584775"/>
          </a:xfrm>
          <a:prstGeom prst="rect">
            <a:avLst/>
          </a:prstGeom>
          <a:noFill/>
        </p:spPr>
        <p:txBody>
          <a:bodyPr wrap="square" rtlCol="0">
            <a:spAutoFit/>
          </a:bodyPr>
          <a:lstStyle/>
          <a:p>
            <a:pPr algn="ctr"/>
            <a:r>
              <a:rPr lang="en-GB" sz="3200" b="1" u="sng" dirty="0">
                <a:latin typeface="Comic Sans MS" panose="030F0702030302020204" pitchFamily="66" charset="0"/>
              </a:rPr>
              <a:t>Story Vocabulary of the Week</a:t>
            </a:r>
          </a:p>
        </p:txBody>
      </p:sp>
      <p:sp>
        <p:nvSpPr>
          <p:cNvPr id="34" name="TextBox 33">
            <a:extLst>
              <a:ext uri="{FF2B5EF4-FFF2-40B4-BE49-F238E27FC236}">
                <a16:creationId xmlns:a16="http://schemas.microsoft.com/office/drawing/2014/main" id="{A8121E0A-FD57-CBAD-AB36-CF45C9447FBF}"/>
              </a:ext>
            </a:extLst>
          </p:cNvPr>
          <p:cNvSpPr txBox="1"/>
          <p:nvPr/>
        </p:nvSpPr>
        <p:spPr>
          <a:xfrm>
            <a:off x="266944" y="1234266"/>
            <a:ext cx="11616612" cy="1200329"/>
          </a:xfrm>
          <a:prstGeom prst="rect">
            <a:avLst/>
          </a:prstGeom>
          <a:noFill/>
        </p:spPr>
        <p:txBody>
          <a:bodyPr wrap="square" rtlCol="0">
            <a:spAutoFit/>
          </a:bodyPr>
          <a:lstStyle/>
          <a:p>
            <a:r>
              <a:rPr lang="en-GB" sz="2400" dirty="0">
                <a:latin typeface="Comic Sans MS" panose="030F0702030302020204" pitchFamily="66" charset="0"/>
              </a:rPr>
              <a:t>Please see attached vocabulary that the children will be learning this week during our story time ‘The Runaway Pancake’. Please spend some time with your child talking about these new words. </a:t>
            </a:r>
          </a:p>
        </p:txBody>
      </p:sp>
      <p:pic>
        <p:nvPicPr>
          <p:cNvPr id="1026" name="Picture 2" descr="Easy Pancake Recipe">
            <a:extLst>
              <a:ext uri="{FF2B5EF4-FFF2-40B4-BE49-F238E27FC236}">
                <a16:creationId xmlns:a16="http://schemas.microsoft.com/office/drawing/2014/main" id="{FBA396AE-3E5A-8346-255E-2D3117A71C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614" y="2998632"/>
            <a:ext cx="1169172" cy="10267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y Argos Home 24cm Non Stick Aluminium Frying Pan | Frying pans and  skillets | Argos">
            <a:extLst>
              <a:ext uri="{FF2B5EF4-FFF2-40B4-BE49-F238E27FC236}">
                <a16:creationId xmlns:a16="http://schemas.microsoft.com/office/drawing/2014/main" id="{E9D1B45A-D09D-3A88-FC31-4B89B4DAF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5506" y="2998632"/>
            <a:ext cx="1489630" cy="8739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d Fox - Sheffield &amp; Rotherham Wildlife Trust">
            <a:extLst>
              <a:ext uri="{FF2B5EF4-FFF2-40B4-BE49-F238E27FC236}">
                <a16:creationId xmlns:a16="http://schemas.microsoft.com/office/drawing/2014/main" id="{BFB1D3F0-74AD-5075-6BAD-DBBAF4937B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0627" y="2984829"/>
            <a:ext cx="1453439" cy="97015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unyole Large Rainbow Diamond Kite for Kids and Adults, Easy Flyer Colorful  Kites Great for Beginners Outdoor Games Activities, Beach Trip 74 * 65cm :  Amazon.co.uk: Toys &amp; Games">
            <a:extLst>
              <a:ext uri="{FF2B5EF4-FFF2-40B4-BE49-F238E27FC236}">
                <a16:creationId xmlns:a16="http://schemas.microsoft.com/office/drawing/2014/main" id="{127CF4EC-654E-6554-FD56-5E907F5160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88092" y="2940161"/>
            <a:ext cx="1058333" cy="105833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oy in rolling action 455607 Vector Art at Vecteezy">
            <a:extLst>
              <a:ext uri="{FF2B5EF4-FFF2-40B4-BE49-F238E27FC236}">
                <a16:creationId xmlns:a16="http://schemas.microsoft.com/office/drawing/2014/main" id="{583B0122-3212-1429-2A5E-A6C728DE2B0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32424"/>
          <a:stretch/>
        </p:blipFill>
        <p:spPr bwMode="auto">
          <a:xfrm>
            <a:off x="10299781" y="3149227"/>
            <a:ext cx="1495036" cy="537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030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45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McAnulty</dc:creator>
  <cp:lastModifiedBy>Kerry McAnulty</cp:lastModifiedBy>
  <cp:revision>9</cp:revision>
  <cp:lastPrinted>2022-12-22T14:16:53Z</cp:lastPrinted>
  <dcterms:created xsi:type="dcterms:W3CDTF">2022-12-08T14:39:09Z</dcterms:created>
  <dcterms:modified xsi:type="dcterms:W3CDTF">2022-12-22T14:19:38Z</dcterms:modified>
</cp:coreProperties>
</file>